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96" r:id="rId3"/>
    <p:sldId id="282" r:id="rId4"/>
    <p:sldId id="297" r:id="rId5"/>
    <p:sldId id="277" r:id="rId6"/>
    <p:sldId id="290" r:id="rId7"/>
    <p:sldId id="284" r:id="rId8"/>
    <p:sldId id="300" r:id="rId9"/>
    <p:sldId id="288" r:id="rId10"/>
    <p:sldId id="263" r:id="rId11"/>
    <p:sldId id="280" r:id="rId12"/>
    <p:sldId id="308" r:id="rId13"/>
    <p:sldId id="309" r:id="rId14"/>
    <p:sldId id="276" r:id="rId15"/>
    <p:sldId id="287" r:id="rId16"/>
    <p:sldId id="278" r:id="rId17"/>
    <p:sldId id="301" r:id="rId18"/>
    <p:sldId id="261" r:id="rId19"/>
    <p:sldId id="305" r:id="rId20"/>
    <p:sldId id="298" r:id="rId21"/>
    <p:sldId id="291" r:id="rId22"/>
    <p:sldId id="302" r:id="rId23"/>
    <p:sldId id="306" r:id="rId24"/>
    <p:sldId id="304" r:id="rId25"/>
    <p:sldId id="307" r:id="rId26"/>
    <p:sldId id="295" r:id="rId27"/>
    <p:sldId id="303" r:id="rId28"/>
    <p:sldId id="292" r:id="rId29"/>
    <p:sldId id="310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84812" autoAdjust="0"/>
  </p:normalViewPr>
  <p:slideViewPr>
    <p:cSldViewPr snapToGrid="0">
      <p:cViewPr varScale="1">
        <p:scale>
          <a:sx n="63" d="100"/>
          <a:sy n="63" d="100"/>
        </p:scale>
        <p:origin x="7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A5F79-D1EB-4F77-906A-2659390F7D6B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87C6B-2198-4ABB-B8C3-65A46DC03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900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87C6B-2198-4ABB-B8C3-65A46DC03CD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452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87C6B-2198-4ABB-B8C3-65A46DC03CD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57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87C6B-2198-4ABB-B8C3-65A46DC03CD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542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87C6B-2198-4ABB-B8C3-65A46DC03CDB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774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87C6B-2198-4ABB-B8C3-65A46DC03CD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6085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87C6B-2198-4ABB-B8C3-65A46DC03CD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839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87C6B-2198-4ABB-B8C3-65A46DC03CD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054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87C6B-2198-4ABB-B8C3-65A46DC03CD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541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87C6B-2198-4ABB-B8C3-65A46DC03CD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900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87C6B-2198-4ABB-B8C3-65A46DC03CD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435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6632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87C6B-2198-4ABB-B8C3-65A46DC03CD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09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87C6B-2198-4ABB-B8C3-65A46DC03CD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593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87C6B-2198-4ABB-B8C3-65A46DC03CD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491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http://061CBB392FC71E93AAF2F1C1C62011A2.dms.sberbank.ru/061CBB392FC71E93AAF2F1C1C62011A2-0BEA7AFA1CC71D55264D75077296F13E-173ED8AC50403719AA510C43F5490716/1.png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http://061CBB392FC71E93AAF2F1C1C62011A2.dms.sberbank.ru/061CBB392FC71E93AAF2F1C1C62011A2-0BEA7AFA1CC71D55264D75077296F13E-173ED8AC50403719AA510C43F5490716/1.png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82E3-1B2B-419F-9412-DBF034119991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9D45-CA48-4195-8DB0-62948100515E}" type="slidenum">
              <a:rPr lang="ru-RU" smtClean="0"/>
              <a:t>‹#›</a:t>
            </a:fld>
            <a:endParaRPr lang="ru-RU"/>
          </a:p>
        </p:txBody>
      </p:sp>
      <p:pic>
        <p:nvPicPr>
          <p:cNvPr id="19" name="Рисунок 18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0" name="Рисунок 19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1" name="Рисунок 20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2" name="Рисунок 21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3" name="Рисунок 22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4" name="Рисунок 23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1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82E3-1B2B-419F-9412-DBF034119991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9D45-CA48-4195-8DB0-6294810051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672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82E3-1B2B-419F-9412-DBF034119991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9D45-CA48-4195-8DB0-6294810051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40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82E3-1B2B-419F-9412-DBF034119991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9D45-CA48-4195-8DB0-62948100515E}" type="slidenum">
              <a:rPr lang="ru-RU" smtClean="0"/>
              <a:t>‹#›</a:t>
            </a:fld>
            <a:endParaRPr lang="ru-RU"/>
          </a:p>
        </p:txBody>
      </p:sp>
      <p:pic>
        <p:nvPicPr>
          <p:cNvPr id="267" name="Рисунок 266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68" name="Рисунок 267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69" name="Рисунок 268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70" name="Рисунок 269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71" name="Рисунок 270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72" name="Рисунок 271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73" name="Рисунок 272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74" name="Рисунок 273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75" name="Рисунок 274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76" name="Рисунок 275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77" name="Рисунок 276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78" name="Рисунок 277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79" name="Рисунок 278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80" name="Рисунок 279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81" name="Рисунок 280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82" name="Рисунок 281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83" name="Рисунок 282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84" name="Рисунок 283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85" name="Рисунок 284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86" name="Рисунок 285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87" name="Рисунок 286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88" name="Рисунок 287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89" name="Рисунок 288" descr="http://061CBB392FC71E93AAF2F1C1C62011A2.dms.sberbank.ru/061CBB392FC71E93AAF2F1C1C62011A2-0BEA7AFA1CC71D55264D75077296F13E-173ED8AC50403719AA510C43F5490716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92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82E3-1B2B-419F-9412-DBF034119991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9D45-CA48-4195-8DB0-6294810051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025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82E3-1B2B-419F-9412-DBF034119991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9D45-CA48-4195-8DB0-6294810051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0273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82E3-1B2B-419F-9412-DBF034119991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9D45-CA48-4195-8DB0-6294810051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170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82E3-1B2B-419F-9412-DBF034119991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9D45-CA48-4195-8DB0-6294810051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0679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82E3-1B2B-419F-9412-DBF034119991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9D45-CA48-4195-8DB0-6294810051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7410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82E3-1B2B-419F-9412-DBF034119991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9D45-CA48-4195-8DB0-6294810051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4438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82E3-1B2B-419F-9412-DBF034119991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09D45-CA48-4195-8DB0-6294810051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925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982E3-1B2B-419F-9412-DBF034119991}" type="datetimeFigureOut">
              <a:rPr lang="ru-RU" smtClean="0"/>
              <a:t>13.09.2021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09D45-CA48-4195-8DB0-6294810051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37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4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4" Type="http://schemas.microsoft.com/office/2007/relationships/hdphoto" Target="../media/hdphoto10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4" Type="http://schemas.microsoft.com/office/2007/relationships/hdphoto" Target="../media/hdphoto1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3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6.wdp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6514" y="2427976"/>
            <a:ext cx="83166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/>
                </a:solidFill>
              </a:rPr>
              <a:t>БИТВА </a:t>
            </a:r>
            <a:r>
              <a:rPr lang="en-US" sz="4000" b="1" dirty="0" smtClean="0">
                <a:solidFill>
                  <a:schemeClr val="bg1"/>
                </a:solidFill>
              </a:rPr>
              <a:t>KEY-VALUE </a:t>
            </a:r>
            <a:r>
              <a:rPr lang="ru-RU" sz="4000" b="1" dirty="0" smtClean="0">
                <a:solidFill>
                  <a:schemeClr val="bg1"/>
                </a:solidFill>
              </a:rPr>
              <a:t>БД</a:t>
            </a:r>
            <a:endParaRPr lang="en-US" sz="4000" b="1" dirty="0" smtClean="0">
              <a:solidFill>
                <a:schemeClr val="bg1"/>
              </a:solidFill>
            </a:endParaRPr>
          </a:p>
          <a:p>
            <a:pPr algn="ctr"/>
            <a:r>
              <a:rPr lang="ru-RU" sz="4000" b="1" dirty="0" smtClean="0">
                <a:solidFill>
                  <a:schemeClr val="bg1"/>
                </a:solidFill>
              </a:rPr>
              <a:t>ДЛЯ </a:t>
            </a:r>
            <a:r>
              <a:rPr lang="en-US" sz="4000" b="1" dirty="0" smtClean="0">
                <a:solidFill>
                  <a:schemeClr val="bg1"/>
                </a:solidFill>
              </a:rPr>
              <a:t>BIG DATA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49039" y="4400994"/>
            <a:ext cx="5199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когда </a:t>
            </a:r>
            <a:r>
              <a:rPr lang="ru-RU" sz="4000" dirty="0">
                <a:solidFill>
                  <a:schemeClr val="bg1"/>
                </a:solidFill>
              </a:rPr>
              <a:t>скорость решает</a:t>
            </a:r>
          </a:p>
        </p:txBody>
      </p:sp>
    </p:spTree>
    <p:extLst>
      <p:ext uri="{BB962C8B-B14F-4D97-AF65-F5344CB8AC3E}">
        <p14:creationId xmlns:p14="http://schemas.microsoft.com/office/powerpoint/2010/main" val="411019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4" y="6144760"/>
            <a:ext cx="2608489" cy="6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0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1088" y="1038225"/>
            <a:ext cx="9996488" cy="46291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4" y="6144760"/>
            <a:ext cx="2608489" cy="6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42875"/>
            <a:ext cx="10925176" cy="578167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4" y="6144760"/>
            <a:ext cx="2608489" cy="6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0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437" cy="685799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4" y="6144760"/>
            <a:ext cx="2608489" cy="6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276226"/>
            <a:ext cx="10877550" cy="57531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616778" y="1878883"/>
            <a:ext cx="4513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smtClean="0"/>
              <a:t>github.com/apache/hbase/pull/2957</a:t>
            </a:r>
            <a:endParaRPr lang="ru-RU" dirty="0" smtClean="0"/>
          </a:p>
          <a:p>
            <a:pPr algn="ctr"/>
            <a:r>
              <a:rPr lang="en-US" dirty="0" smtClean="0"/>
              <a:t> (</a:t>
            </a:r>
            <a:r>
              <a:rPr lang="ru-RU" dirty="0" smtClean="0"/>
              <a:t>доступен с версии </a:t>
            </a:r>
            <a:r>
              <a:rPr lang="en-US" dirty="0" smtClean="0"/>
              <a:t>2.5.0)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295521" y="4410845"/>
            <a:ext cx="4513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github.com/apache/hadoop/pull/</a:t>
            </a:r>
            <a:r>
              <a:rPr lang="ru-RU" dirty="0" smtClean="0"/>
              <a:t>2016</a:t>
            </a:r>
          </a:p>
          <a:p>
            <a:pPr algn="ctr"/>
            <a:r>
              <a:rPr lang="ru-RU" dirty="0" smtClean="0"/>
              <a:t> (доступен с версии 3.4.0)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4" y="6144760"/>
            <a:ext cx="2608489" cy="6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1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167" y="602268"/>
            <a:ext cx="5280380" cy="234095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163" y="3155682"/>
            <a:ext cx="6009524" cy="28557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37087" y="4720770"/>
            <a:ext cx="235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Aerospike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4" y="6144760"/>
            <a:ext cx="2608489" cy="6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2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  <a14:imgEffect>
                      <a14:colorTemperature colorTemp="5657"/>
                    </a14:imgEffect>
                    <a14:imgEffect>
                      <a14:saturation sat="0"/>
                    </a14:imgEffect>
                    <a14:imgEffect>
                      <a14:brightnessContrast bright="5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7493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954871">
            <a:off x="9644165" y="2510105"/>
            <a:ext cx="1806364" cy="523220"/>
          </a:xfrm>
          <a:prstGeom prst="rect">
            <a:avLst/>
          </a:prstGeom>
          <a:noFill/>
          <a:effectLst>
            <a:softEdge rad="254000"/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Aerospike</a:t>
            </a:r>
            <a:endParaRPr lang="ru-RU" sz="2800" dirty="0"/>
          </a:p>
        </p:txBody>
      </p:sp>
      <p:sp>
        <p:nvSpPr>
          <p:cNvPr id="10" name="TextBox 9"/>
          <p:cNvSpPr txBox="1"/>
          <p:nvPr/>
        </p:nvSpPr>
        <p:spPr>
          <a:xfrm rot="20325010">
            <a:off x="2183447" y="2268808"/>
            <a:ext cx="1510666" cy="523220"/>
          </a:xfrm>
          <a:prstGeom prst="rect">
            <a:avLst/>
          </a:prstGeom>
          <a:noFill/>
          <a:effectLst>
            <a:softEdge rad="254000"/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Scylla</a:t>
            </a:r>
            <a:endParaRPr lang="ru-RU" sz="28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100" y="97377"/>
            <a:ext cx="2611159" cy="6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6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71550" y="1892695"/>
            <a:ext cx="101917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ea typeface="Calibri"/>
                <a:cs typeface="Calibri"/>
                <a:sym typeface="Calibri"/>
              </a:rPr>
              <a:t>Aerospike VS Cassandra – 15x</a:t>
            </a:r>
            <a:r>
              <a:rPr lang="en-US" sz="4800" b="1" dirty="0">
                <a:ea typeface="Calibri"/>
                <a:cs typeface="Calibri"/>
                <a:sym typeface="Calibri"/>
              </a:rPr>
              <a:t/>
            </a:r>
            <a:br>
              <a:rPr lang="en-US" sz="4800" b="1" dirty="0">
                <a:ea typeface="Calibri"/>
                <a:cs typeface="Calibri"/>
                <a:sym typeface="Calibri"/>
              </a:rPr>
            </a:br>
            <a:r>
              <a:rPr lang="en-US" b="1" dirty="0">
                <a:ea typeface="Calibri"/>
                <a:cs typeface="Calibri"/>
                <a:sym typeface="Calibri"/>
              </a:rPr>
              <a:t>https://</a:t>
            </a:r>
            <a:r>
              <a:rPr lang="en-US" b="1" dirty="0" smtClean="0">
                <a:ea typeface="Calibri"/>
                <a:cs typeface="Calibri"/>
                <a:sym typeface="Calibri"/>
              </a:rPr>
              <a:t>aerospike.com/lp/white-paper-five-signs-outgrown-cassandra</a:t>
            </a:r>
            <a:br>
              <a:rPr lang="en-US" b="1" dirty="0" smtClean="0">
                <a:ea typeface="Calibri"/>
                <a:cs typeface="Calibri"/>
                <a:sym typeface="Calibri"/>
              </a:rPr>
            </a:br>
            <a:r>
              <a:rPr lang="en-US" b="1" dirty="0" smtClean="0">
                <a:ea typeface="Calibri"/>
                <a:cs typeface="Calibri"/>
                <a:sym typeface="Calibri"/>
              </a:rPr>
              <a:t/>
            </a:r>
            <a:br>
              <a:rPr lang="en-US" b="1" dirty="0" smtClean="0">
                <a:ea typeface="Calibri"/>
                <a:cs typeface="Calibri"/>
                <a:sym typeface="Calibri"/>
              </a:rPr>
            </a:br>
            <a:r>
              <a:rPr lang="en-US" sz="4000" b="1" dirty="0">
                <a:ea typeface="Calibri"/>
                <a:cs typeface="Calibri"/>
                <a:sym typeface="Calibri"/>
              </a:rPr>
              <a:t>Scylla VS Cassandra – </a:t>
            </a:r>
            <a:r>
              <a:rPr lang="en-US" sz="4000" b="1" dirty="0" smtClean="0">
                <a:ea typeface="Calibri"/>
                <a:cs typeface="Calibri"/>
                <a:sym typeface="Calibri"/>
              </a:rPr>
              <a:t>5x</a:t>
            </a:r>
            <a:r>
              <a:rPr lang="en-US" sz="4800" b="1" dirty="0">
                <a:ea typeface="Calibri"/>
                <a:cs typeface="Calibri"/>
                <a:sym typeface="Calibri"/>
              </a:rPr>
              <a:t/>
            </a:r>
            <a:br>
              <a:rPr lang="en-US" sz="4800" b="1" dirty="0">
                <a:ea typeface="Calibri"/>
                <a:cs typeface="Calibri"/>
                <a:sym typeface="Calibri"/>
              </a:rPr>
            </a:br>
            <a:r>
              <a:rPr lang="en-US" b="1" dirty="0">
                <a:ea typeface="Calibri"/>
                <a:cs typeface="Calibri"/>
                <a:sym typeface="Calibri"/>
              </a:rPr>
              <a:t>https://www.scylladb.com/2021/08/24/apache-cassandra-4-0-vs-scylla-4-4-comparing-performance</a:t>
            </a:r>
          </a:p>
          <a:p>
            <a:pPr lvl="0" algn="ctr">
              <a:lnSpc>
                <a:spcPct val="120000"/>
              </a:lnSpc>
            </a:pPr>
            <a:endParaRPr lang="en-US" b="1" dirty="0">
              <a:ea typeface="Calibri"/>
              <a:cs typeface="Calibri"/>
              <a:sym typeface="Calibri"/>
            </a:endParaRPr>
          </a:p>
          <a:p>
            <a:pPr lvl="0" algn="ctr">
              <a:lnSpc>
                <a:spcPct val="120000"/>
              </a:lnSpc>
            </a:pPr>
            <a:r>
              <a:rPr lang="en-US" sz="4000" b="1" dirty="0">
                <a:ea typeface="Calibri"/>
                <a:cs typeface="Calibri"/>
                <a:sym typeface="Calibri"/>
              </a:rPr>
              <a:t>Aerospike</a:t>
            </a:r>
            <a:r>
              <a:rPr lang="en-US" sz="4000" b="1" dirty="0" smtClean="0">
                <a:ea typeface="Calibri"/>
                <a:cs typeface="Calibri"/>
                <a:sym typeface="Calibri"/>
              </a:rPr>
              <a:t> </a:t>
            </a:r>
            <a:r>
              <a:rPr lang="en-US" sz="4000" b="1" dirty="0">
                <a:ea typeface="Calibri"/>
                <a:cs typeface="Calibri"/>
                <a:sym typeface="Calibri"/>
              </a:rPr>
              <a:t>VS </a:t>
            </a:r>
            <a:r>
              <a:rPr lang="en-US" sz="4000" b="1" dirty="0" smtClean="0">
                <a:ea typeface="Calibri"/>
                <a:cs typeface="Calibri"/>
                <a:sym typeface="Calibri"/>
              </a:rPr>
              <a:t>Scylla </a:t>
            </a:r>
            <a:r>
              <a:rPr lang="en-US" sz="4000" b="1" dirty="0">
                <a:ea typeface="Calibri"/>
                <a:cs typeface="Calibri"/>
                <a:sym typeface="Calibri"/>
              </a:rPr>
              <a:t>– </a:t>
            </a:r>
            <a:r>
              <a:rPr lang="en-US" sz="4000" b="1" dirty="0" smtClean="0">
                <a:ea typeface="Calibri"/>
                <a:cs typeface="Calibri"/>
                <a:sym typeface="Calibri"/>
              </a:rPr>
              <a:t>7x</a:t>
            </a:r>
            <a:endParaRPr lang="en-US" sz="6000" b="1" dirty="0">
              <a:ea typeface="Calibri"/>
              <a:cs typeface="Calibri"/>
              <a:sym typeface="Calibri"/>
            </a:endParaRPr>
          </a:p>
          <a:p>
            <a:pPr lvl="0" algn="ctr">
              <a:lnSpc>
                <a:spcPct val="120000"/>
              </a:lnSpc>
            </a:pPr>
            <a:r>
              <a:rPr lang="en-US" b="1" dirty="0">
                <a:ea typeface="Calibri"/>
                <a:cs typeface="Calibri"/>
              </a:rPr>
              <a:t>https://</a:t>
            </a:r>
            <a:r>
              <a:rPr lang="en-US" b="1" dirty="0" smtClean="0">
                <a:ea typeface="Calibri"/>
                <a:cs typeface="Calibri"/>
              </a:rPr>
              <a:t>aerospike.com/lp/aerospike-vs-scylladb-brief-comparison</a:t>
            </a:r>
            <a:endParaRPr lang="en-US" b="1" dirty="0">
              <a:ea typeface="Calibri"/>
              <a:cs typeface="Calibri"/>
              <a:sym typeface="Calibri"/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048125" y="324530"/>
            <a:ext cx="4570639" cy="1325563"/>
          </a:xfrm>
        </p:spPr>
        <p:txBody>
          <a:bodyPr>
            <a:normAutofit/>
          </a:bodyPr>
          <a:lstStyle/>
          <a:p>
            <a:r>
              <a:rPr lang="ru-RU" sz="4800" b="1" dirty="0" smtClean="0">
                <a:latin typeface="+mn-lt"/>
              </a:rPr>
              <a:t>ВЗВЕШИВАНИЕ</a:t>
            </a:r>
            <a:endParaRPr lang="ru-RU" sz="4800" b="1" dirty="0">
              <a:latin typeface="+mn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4" y="6144760"/>
            <a:ext cx="2608489" cy="6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4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100" y="97377"/>
            <a:ext cx="436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64 байта на ключ</a:t>
            </a:r>
            <a:r>
              <a:rPr lang="en-US" sz="4000" dirty="0" smtClean="0">
                <a:solidFill>
                  <a:schemeClr val="bg1"/>
                </a:solidFill>
              </a:rPr>
              <a:t>? </a:t>
            </a:r>
            <a:endParaRPr lang="ru-RU" sz="4000" dirty="0" smtClean="0">
              <a:solidFill>
                <a:schemeClr val="bg1"/>
              </a:solidFill>
            </a:endParaRPr>
          </a:p>
          <a:p>
            <a:r>
              <a:rPr lang="ru-RU" sz="4000" dirty="0" smtClean="0">
                <a:solidFill>
                  <a:schemeClr val="bg1"/>
                </a:solidFill>
              </a:rPr>
              <a:t>Да я тебя!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946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472" y="194754"/>
            <a:ext cx="4949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64 байт на ключ?</a:t>
            </a:r>
            <a:br>
              <a:rPr lang="ru-RU" sz="4000" dirty="0" smtClean="0">
                <a:solidFill>
                  <a:schemeClr val="bg1"/>
                </a:solidFill>
              </a:rPr>
            </a:br>
            <a:r>
              <a:rPr lang="ru-RU" sz="4000" dirty="0" smtClean="0">
                <a:solidFill>
                  <a:schemeClr val="bg1"/>
                </a:solidFill>
              </a:rPr>
              <a:t>Да я тебя!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100" y="97377"/>
            <a:ext cx="2611159" cy="6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5100" y="97377"/>
            <a:ext cx="436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64 байта на ключ</a:t>
            </a:r>
            <a:r>
              <a:rPr lang="en-US" sz="4000" dirty="0" smtClean="0">
                <a:solidFill>
                  <a:schemeClr val="bg1"/>
                </a:solidFill>
              </a:rPr>
              <a:t>? </a:t>
            </a:r>
            <a:endParaRPr lang="ru-RU" sz="4000" dirty="0" smtClean="0">
              <a:solidFill>
                <a:schemeClr val="bg1"/>
              </a:solidFill>
            </a:endParaRPr>
          </a:p>
          <a:p>
            <a:r>
              <a:rPr lang="ru-RU" sz="4000" dirty="0" smtClean="0">
                <a:solidFill>
                  <a:schemeClr val="bg1"/>
                </a:solidFill>
              </a:rPr>
              <a:t>Да я тебя!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472" y="194754"/>
            <a:ext cx="49493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64 байт на ключ?</a:t>
            </a:r>
            <a:br>
              <a:rPr lang="ru-RU" sz="4000" dirty="0" smtClean="0">
                <a:solidFill>
                  <a:schemeClr val="bg1"/>
                </a:solidFill>
              </a:rPr>
            </a:br>
            <a:r>
              <a:rPr lang="ru-RU" sz="4000" dirty="0" smtClean="0">
                <a:solidFill>
                  <a:schemeClr val="bg1"/>
                </a:solidFill>
              </a:rPr>
              <a:t>Да я тебя!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0" y="-14449"/>
            <a:ext cx="12280900" cy="68868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37843" y="3826954"/>
            <a:ext cx="3022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ALL-FLASH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mode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100" y="97377"/>
            <a:ext cx="2611159" cy="6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8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5000"/>
                    </a14:imgEffect>
                    <a14:imgEffect>
                      <a14:saturation sat="0"/>
                    </a14:imgEffect>
                    <a14:imgEffect>
                      <a14:brightnessContrast bright="-4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7" y="1544420"/>
            <a:ext cx="11172494" cy="4364256"/>
          </a:xfrm>
          <a:prstGeom prst="rect">
            <a:avLst/>
          </a:prstGeom>
        </p:spPr>
      </p:pic>
      <p:sp>
        <p:nvSpPr>
          <p:cNvPr id="5" name="Google Shape;90;p2"/>
          <p:cNvSpPr/>
          <p:nvPr/>
        </p:nvSpPr>
        <p:spPr>
          <a:xfrm>
            <a:off x="2024743" y="620520"/>
            <a:ext cx="8479971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 smtClean="0">
                <a:latin typeface="Calibri"/>
                <a:ea typeface="Calibri"/>
                <a:cs typeface="Calibri"/>
                <a:sym typeface="Calibri"/>
              </a:rPr>
              <a:t>Использование</a:t>
            </a:r>
            <a:r>
              <a:rPr lang="en-US" sz="2400" b="1" dirty="0" smtClean="0">
                <a:latin typeface="Calibri"/>
                <a:ea typeface="Calibri"/>
                <a:cs typeface="Calibri"/>
                <a:sym typeface="Calibri"/>
              </a:rPr>
              <a:t> NoSQL </a:t>
            </a:r>
            <a:r>
              <a:rPr lang="ru-RU" sz="2400" b="1" dirty="0" smtClean="0">
                <a:latin typeface="Calibri"/>
                <a:ea typeface="Calibri"/>
                <a:cs typeface="Calibri"/>
                <a:sym typeface="Calibri"/>
              </a:rPr>
              <a:t>БД для формирования потока данных </a:t>
            </a:r>
            <a:endParaRPr lang="en-US"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4" y="6144760"/>
            <a:ext cx="2608489" cy="6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9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252107" y="581705"/>
            <a:ext cx="5480957" cy="1325563"/>
          </a:xfrm>
        </p:spPr>
        <p:txBody>
          <a:bodyPr/>
          <a:lstStyle/>
          <a:p>
            <a:r>
              <a:rPr lang="en-US" b="1" dirty="0" smtClean="0"/>
              <a:t>ENVIRONMENT &amp; DATA</a:t>
            </a:r>
            <a:endParaRPr lang="ru-RU" b="1" dirty="0"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838200" y="2302329"/>
            <a:ext cx="5611586" cy="33147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 smtClean="0"/>
              <a:t>AWS - i3en.6xlarge</a:t>
            </a:r>
          </a:p>
          <a:p>
            <a:pPr marL="0" indent="0">
              <a:buNone/>
            </a:pPr>
            <a:r>
              <a:rPr lang="en-US" sz="3200" dirty="0" smtClean="0"/>
              <a:t>CPU: 24 h/threads</a:t>
            </a:r>
          </a:p>
          <a:p>
            <a:pPr marL="0" indent="0">
              <a:buNone/>
            </a:pPr>
            <a:r>
              <a:rPr lang="en-US" sz="3200" dirty="0" smtClean="0"/>
              <a:t>MEM: 192 GB</a:t>
            </a:r>
          </a:p>
          <a:p>
            <a:pPr marL="0" indent="0">
              <a:buNone/>
            </a:pPr>
            <a:r>
              <a:rPr lang="en-US" sz="3200" dirty="0" smtClean="0"/>
              <a:t>SSD: 2 x 7.5 TB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7516585" y="2302329"/>
            <a:ext cx="4044043" cy="3167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/>
              <a:t>YCSB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Records: 4 </a:t>
            </a:r>
            <a:r>
              <a:rPr lang="en-US" sz="3200" dirty="0" err="1"/>
              <a:t>bln</a:t>
            </a:r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Value</a:t>
            </a:r>
            <a:r>
              <a:rPr lang="en-US" sz="3200" dirty="0"/>
              <a:t>: 500 byte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Volume: 2+ TB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4" y="6144760"/>
            <a:ext cx="2608489" cy="6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9773" y="232823"/>
            <a:ext cx="3621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INSERTS</a:t>
            </a:r>
            <a:endParaRPr lang="ru-RU" sz="40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940709"/>
            <a:ext cx="10925175" cy="52040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4" y="6182860"/>
            <a:ext cx="2608489" cy="6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9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7100" y="232823"/>
            <a:ext cx="5554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INSERT OPS (last 180 min)</a:t>
            </a:r>
            <a:endParaRPr lang="ru-RU" sz="4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29" y="1042988"/>
            <a:ext cx="10487025" cy="50244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4" y="6192385"/>
            <a:ext cx="2608489" cy="6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9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00"/>
            <a:ext cx="12192001" cy="7492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69399" y="5122354"/>
            <a:ext cx="3022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Aerospike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84798" y="3103054"/>
            <a:ext cx="3022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Scylla</a:t>
            </a:r>
            <a:endParaRPr lang="ru-RU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4198" y="1794954"/>
            <a:ext cx="3022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HBase</a:t>
            </a:r>
            <a:endParaRPr lang="ru-RU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84798" y="47634"/>
            <a:ext cx="3621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INSERTS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100" y="97377"/>
            <a:ext cx="2611159" cy="6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1972" y="5350954"/>
            <a:ext cx="4949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96566"/>
            <a:ext cx="12175561" cy="50614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13101" y="190398"/>
            <a:ext cx="2374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>
                <a:solidFill>
                  <a:schemeClr val="bg1"/>
                </a:solidFill>
              </a:rPr>
              <a:t>Хопа!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225" y="1"/>
            <a:ext cx="5057775" cy="606742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225" y="6067425"/>
            <a:ext cx="5057775" cy="7905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4" y="6220960"/>
            <a:ext cx="2608489" cy="6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2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95900" y="399737"/>
            <a:ext cx="65169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1. </a:t>
            </a:r>
            <a:r>
              <a:rPr lang="en-US" sz="2400" dirty="0" err="1" smtClean="0"/>
              <a:t>hfile.block.cache.policy</a:t>
            </a:r>
            <a:r>
              <a:rPr lang="en-US" sz="2400" dirty="0" smtClean="0"/>
              <a:t> = </a:t>
            </a:r>
            <a:r>
              <a:rPr lang="en-US" sz="2400" dirty="0" err="1" smtClean="0"/>
              <a:t>AdaptiveLRU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2. </a:t>
            </a:r>
            <a:r>
              <a:rPr lang="en-US" sz="2400" dirty="0" err="1" smtClean="0"/>
              <a:t>dfs.client.short.cirquit.num</a:t>
            </a:r>
            <a:r>
              <a:rPr lang="en-US" sz="2400" dirty="0" smtClean="0"/>
              <a:t> = 5</a:t>
            </a:r>
          </a:p>
          <a:p>
            <a:r>
              <a:rPr lang="en-US" sz="2400" dirty="0" smtClean="0"/>
              <a:t>3. </a:t>
            </a:r>
            <a:r>
              <a:rPr lang="en-US" sz="2400" dirty="0" err="1" smtClean="0"/>
              <a:t>dfs.client.read.shortcirquit.buffer.size</a:t>
            </a:r>
            <a:r>
              <a:rPr lang="en-US" sz="2400" dirty="0" smtClean="0"/>
              <a:t> = 2048</a:t>
            </a:r>
          </a:p>
          <a:p>
            <a:r>
              <a:rPr lang="en-US" sz="2400" dirty="0" smtClean="0"/>
              <a:t>4. </a:t>
            </a:r>
            <a:r>
              <a:rPr lang="en-US" sz="2400" dirty="0" err="1" smtClean="0"/>
              <a:t>hfile.block.cache.size</a:t>
            </a:r>
            <a:r>
              <a:rPr lang="en-US" sz="2400" dirty="0" smtClean="0"/>
              <a:t> = 0.7</a:t>
            </a:r>
          </a:p>
          <a:p>
            <a:r>
              <a:rPr lang="en-US" sz="2400" dirty="0" smtClean="0"/>
              <a:t>5</a:t>
            </a:r>
            <a:r>
              <a:rPr lang="en-US" sz="2400" dirty="0"/>
              <a:t>. </a:t>
            </a:r>
            <a:r>
              <a:rPr lang="en-US" sz="2400" dirty="0" err="1" smtClean="0"/>
              <a:t>hbase.regionserver.global.memstore.size</a:t>
            </a:r>
            <a:r>
              <a:rPr lang="en-US" sz="2400" dirty="0" smtClean="0"/>
              <a:t> = 0.1</a:t>
            </a:r>
            <a:endParaRPr lang="ru-RU" sz="2400" dirty="0" smtClean="0"/>
          </a:p>
          <a:p>
            <a:r>
              <a:rPr lang="ru-RU" sz="2400" dirty="0" smtClean="0"/>
              <a:t>6. </a:t>
            </a:r>
            <a:r>
              <a:rPr lang="en-US" sz="2400" dirty="0" err="1" smtClean="0"/>
              <a:t>batchSize</a:t>
            </a:r>
            <a:r>
              <a:rPr lang="en-US" sz="2400" dirty="0" smtClean="0"/>
              <a:t> = 100</a:t>
            </a:r>
            <a:br>
              <a:rPr lang="en-US" sz="2400" dirty="0" smtClean="0"/>
            </a:br>
            <a:r>
              <a:rPr lang="en-US" sz="2400" dirty="0" smtClean="0"/>
              <a:t>7. </a:t>
            </a:r>
            <a:r>
              <a:rPr lang="de-DE" sz="2400" dirty="0" smtClean="0"/>
              <a:t>alter </a:t>
            </a:r>
            <a:r>
              <a:rPr lang="de-DE" sz="2400" dirty="0"/>
              <a:t>'t1', {NAME =&gt; 'cf', BLOCKSIZE =&gt; '2048</a:t>
            </a:r>
            <a:r>
              <a:rPr lang="de-DE" sz="2400" dirty="0" smtClean="0"/>
              <a:t>'}</a:t>
            </a:r>
            <a:br>
              <a:rPr lang="de-DE" sz="2400" dirty="0" smtClean="0"/>
            </a:br>
            <a:r>
              <a:rPr lang="de-DE" sz="2400" dirty="0" smtClean="0"/>
              <a:t>8. </a:t>
            </a:r>
            <a:r>
              <a:rPr lang="ru-RU" sz="2400" dirty="0" smtClean="0"/>
              <a:t>Два </a:t>
            </a:r>
            <a:r>
              <a:rPr lang="en-US" sz="2400" dirty="0" smtClean="0"/>
              <a:t>RegionServer </a:t>
            </a:r>
            <a:r>
              <a:rPr lang="ru-RU" sz="2400" dirty="0" smtClean="0"/>
              <a:t>на </a:t>
            </a:r>
            <a:r>
              <a:rPr lang="ru-RU" sz="2400" dirty="0" err="1" smtClean="0"/>
              <a:t>ноде</a:t>
            </a:r>
            <a:endParaRPr lang="de-DE" sz="2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900" y="0"/>
            <a:ext cx="52324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876070">
            <a:off x="1492250" y="3638583"/>
            <a:ext cx="220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HBase</a:t>
            </a:r>
            <a:endParaRPr lang="de-DE" sz="3200" dirty="0" smtClean="0"/>
          </a:p>
        </p:txBody>
      </p:sp>
      <p:sp>
        <p:nvSpPr>
          <p:cNvPr id="2" name="Прямоугольник 1"/>
          <p:cNvSpPr/>
          <p:nvPr/>
        </p:nvSpPr>
        <p:spPr>
          <a:xfrm rot="714867">
            <a:off x="1876211" y="813717"/>
            <a:ext cx="21431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+mj-lt"/>
                <a:cs typeface="Amiri Quran" panose="00000500000000000000" pitchFamily="2" charset="-78"/>
              </a:rPr>
              <a:t>ТЮНИНГ</a:t>
            </a:r>
            <a:endParaRPr lang="ru-RU" sz="3200" dirty="0">
              <a:solidFill>
                <a:schemeClr val="bg1"/>
              </a:solidFill>
              <a:latin typeface="+mj-lt"/>
              <a:cs typeface="Amiri Quran" panose="00000500000000000000" pitchFamily="2" charset="-78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4" y="6192385"/>
            <a:ext cx="2608489" cy="6077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95900" y="3711559"/>
            <a:ext cx="651691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Код </a:t>
            </a:r>
            <a:r>
              <a:rPr lang="en-US" sz="2000" dirty="0" err="1" smtClean="0"/>
              <a:t>MapReduce</a:t>
            </a:r>
            <a:r>
              <a:rPr lang="en-US" sz="2000" dirty="0" smtClean="0"/>
              <a:t> </a:t>
            </a:r>
            <a:r>
              <a:rPr lang="en-US" sz="2000" dirty="0" err="1" smtClean="0"/>
              <a:t>BulkLoad</a:t>
            </a:r>
            <a:r>
              <a:rPr lang="en-US" sz="2000" dirty="0" smtClean="0"/>
              <a:t> </a:t>
            </a:r>
            <a:r>
              <a:rPr lang="ru-RU" sz="2000" dirty="0" smtClean="0"/>
              <a:t>в </a:t>
            </a:r>
            <a:r>
              <a:rPr lang="en-US" sz="2000" dirty="0" smtClean="0"/>
              <a:t>HBase:</a:t>
            </a:r>
          </a:p>
          <a:p>
            <a:r>
              <a:rPr lang="ru-RU" u="sng" dirty="0"/>
              <a:t>https://</a:t>
            </a:r>
            <a:r>
              <a:rPr lang="ru-RU" u="sng" dirty="0" smtClean="0"/>
              <a:t>github.com/pustota2009/YCSB2HBaseBulkImport.git</a:t>
            </a:r>
            <a:endParaRPr lang="en-US" u="sng" dirty="0" smtClean="0"/>
          </a:p>
          <a:p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Скрипт для автоматического </a:t>
            </a:r>
            <a:r>
              <a:rPr lang="ru-RU" sz="2000" dirty="0" err="1" smtClean="0"/>
              <a:t>деплоя</a:t>
            </a:r>
            <a:r>
              <a:rPr lang="ru-RU" sz="2000" dirty="0" smtClean="0"/>
              <a:t> </a:t>
            </a:r>
            <a:r>
              <a:rPr lang="en-US" sz="2000" dirty="0" smtClean="0"/>
              <a:t>HBase</a:t>
            </a:r>
            <a:r>
              <a:rPr lang="ru-RU" sz="2000" dirty="0" smtClean="0"/>
              <a:t> в </a:t>
            </a:r>
            <a:r>
              <a:rPr lang="en-US" sz="2000" dirty="0" smtClean="0"/>
              <a:t>AWS</a:t>
            </a:r>
            <a:r>
              <a:rPr lang="ru-RU" sz="2000" dirty="0" smtClean="0"/>
              <a:t>, настройки кластера и запуска тестов:</a:t>
            </a:r>
            <a:endParaRPr lang="en-US" sz="2000" dirty="0" smtClean="0"/>
          </a:p>
          <a:p>
            <a:r>
              <a:rPr lang="ru-RU" sz="2000" u="sng" dirty="0"/>
              <a:t>https://</a:t>
            </a:r>
            <a:r>
              <a:rPr lang="ru-RU" u="sng" dirty="0" smtClean="0"/>
              <a:t>github.com/pustota2009/</a:t>
            </a:r>
            <a:r>
              <a:rPr lang="en-US" u="sng" dirty="0" smtClean="0"/>
              <a:t>HBase2AWS</a:t>
            </a:r>
            <a:r>
              <a:rPr lang="ru-RU" u="sng" dirty="0" smtClean="0"/>
              <a:t>.</a:t>
            </a:r>
            <a:r>
              <a:rPr lang="ru-RU" u="sng" dirty="0" err="1" smtClean="0"/>
              <a:t>git</a:t>
            </a:r>
            <a:endParaRPr lang="en-US" sz="2000" dirty="0" smtClean="0"/>
          </a:p>
          <a:p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304748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8389" y="271510"/>
            <a:ext cx="4093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UPDATES (</a:t>
            </a:r>
            <a:r>
              <a:rPr lang="en-US" sz="4000" dirty="0" err="1" smtClean="0"/>
              <a:t>get+put</a:t>
            </a:r>
            <a:r>
              <a:rPr lang="en-US" sz="4000" dirty="0" smtClean="0"/>
              <a:t>)</a:t>
            </a:r>
            <a:endParaRPr lang="ru-RU" sz="4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979396"/>
            <a:ext cx="11658600" cy="50880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4" y="6192385"/>
            <a:ext cx="2608489" cy="6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0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77"/>
                    </a14:imgEffect>
                    <a14:imgEffect>
                      <a14:saturation sat="0"/>
                    </a14:imgEffect>
                    <a14:imgEffect>
                      <a14:brightnessContrast contras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488"/>
            <a:ext cx="8140700" cy="687748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contras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171" y="-19488"/>
            <a:ext cx="485282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9389" y="3954510"/>
            <a:ext cx="1559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HBase</a:t>
            </a:r>
            <a:endParaRPr lang="ru-RU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7743738" y="792210"/>
            <a:ext cx="2422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Oh, no!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28044" y="5618210"/>
            <a:ext cx="2422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Scylla</a:t>
            </a:r>
            <a:endParaRPr lang="ru-RU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2266778" y="1935210"/>
            <a:ext cx="2422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Aerospike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100" y="97377"/>
            <a:ext cx="2611159" cy="608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7695962">
            <a:off x="-133048" y="1516385"/>
            <a:ext cx="849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UPD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90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63243" y="127594"/>
            <a:ext cx="2660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ВЫВОДЫ</a:t>
            </a:r>
            <a:endParaRPr lang="ru-RU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14960" y="1430977"/>
            <a:ext cx="11861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Aerospike – </a:t>
            </a:r>
            <a:r>
              <a:rPr lang="ru-RU" sz="3600" dirty="0" smtClean="0"/>
              <a:t>лучшая БД</a:t>
            </a:r>
            <a:r>
              <a:rPr lang="en-US" sz="3600" dirty="0" smtClean="0"/>
              <a:t> </a:t>
            </a:r>
            <a:r>
              <a:rPr lang="ru-RU" sz="3600" dirty="0" smtClean="0"/>
              <a:t>в сценариях </a:t>
            </a:r>
            <a:r>
              <a:rPr lang="en-US" sz="3600" dirty="0" smtClean="0"/>
              <a:t>GET</a:t>
            </a:r>
            <a:r>
              <a:rPr lang="ru-RU" sz="3600" dirty="0" smtClean="0"/>
              <a:t> / </a:t>
            </a:r>
            <a:r>
              <a:rPr lang="en-US" sz="3600" dirty="0" smtClean="0"/>
              <a:t>UPDATE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Scylla – </a:t>
            </a:r>
            <a:r>
              <a:rPr lang="ru-RU" sz="3600" dirty="0" smtClean="0"/>
              <a:t>быстрые </a:t>
            </a:r>
            <a:r>
              <a:rPr lang="en-US" sz="3600" dirty="0" smtClean="0"/>
              <a:t>INSERT</a:t>
            </a:r>
            <a:r>
              <a:rPr lang="ru-RU" sz="3600" dirty="0" smtClean="0"/>
              <a:t>, стабильность при росте объема</a:t>
            </a:r>
            <a:endParaRPr lang="en-US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H</a:t>
            </a:r>
            <a:r>
              <a:rPr lang="en-US" sz="3600" dirty="0"/>
              <a:t>B</a:t>
            </a:r>
            <a:r>
              <a:rPr lang="en-US" sz="3600" dirty="0" smtClean="0"/>
              <a:t>ase – </a:t>
            </a:r>
            <a:r>
              <a:rPr lang="ru-RU" sz="3600" dirty="0" smtClean="0"/>
              <a:t>умеет в </a:t>
            </a:r>
            <a:r>
              <a:rPr lang="en-US" sz="3600" dirty="0" err="1" smtClean="0"/>
              <a:t>BulkLoad</a:t>
            </a:r>
            <a:r>
              <a:rPr lang="ru-RU" sz="3600" dirty="0" smtClean="0"/>
              <a:t>, </a:t>
            </a:r>
            <a:r>
              <a:rPr lang="ru-RU" sz="3600" dirty="0" smtClean="0"/>
              <a:t>сливает </a:t>
            </a:r>
            <a:r>
              <a:rPr lang="en-US" sz="3600" dirty="0" smtClean="0"/>
              <a:t>UPDATE</a:t>
            </a:r>
            <a:r>
              <a:rPr lang="ru-RU" sz="3600" dirty="0" smtClean="0"/>
              <a:t> и </a:t>
            </a:r>
            <a:r>
              <a:rPr lang="en-US" sz="3600" dirty="0" smtClean="0"/>
              <a:t>GET</a:t>
            </a:r>
            <a:r>
              <a:rPr lang="ru-RU" sz="3600" dirty="0" smtClean="0"/>
              <a:t> при масштабировании</a:t>
            </a: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 smtClean="0"/>
              <a:t>Тестировать БД </a:t>
            </a:r>
            <a:r>
              <a:rPr lang="ru-RU" sz="3600" dirty="0"/>
              <a:t>нужно</a:t>
            </a:r>
            <a:r>
              <a:rPr lang="ru-RU" sz="3600" dirty="0" smtClean="0"/>
              <a:t> под свой </a:t>
            </a:r>
            <a:r>
              <a:rPr lang="en-US" sz="3600" dirty="0" err="1" smtClean="0"/>
              <a:t>UseCase</a:t>
            </a:r>
            <a:endParaRPr lang="ru-RU" sz="3600" dirty="0" smtClean="0"/>
          </a:p>
          <a:p>
            <a:endParaRPr lang="de-DE" sz="36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4" y="6192385"/>
            <a:ext cx="2608489" cy="6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8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73300" y="1727794"/>
            <a:ext cx="77596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 smtClean="0"/>
              <a:t>Спасибо за внимание! Вопросы?</a:t>
            </a:r>
            <a:endParaRPr lang="ru-RU" sz="4800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4" y="6192385"/>
            <a:ext cx="2608489" cy="60777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15900" y="6144284"/>
            <a:ext cx="8610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Результаты всех тестов:</a:t>
            </a:r>
            <a:r>
              <a:rPr lang="en-US" sz="1600" dirty="0" smtClean="0"/>
              <a:t> </a:t>
            </a:r>
            <a:r>
              <a:rPr lang="ru-RU" sz="1600" dirty="0" smtClean="0"/>
              <a:t/>
            </a:r>
            <a:br>
              <a:rPr lang="ru-RU" sz="1600" dirty="0" smtClean="0"/>
            </a:br>
            <a:r>
              <a:rPr lang="ru-RU" sz="1600" u="sng" dirty="0" smtClean="0"/>
              <a:t>https</a:t>
            </a:r>
            <a:r>
              <a:rPr lang="ru-RU" sz="1600" u="sng" dirty="0"/>
              <a:t>://github.com/pustota2009/YCSB2HBaseBulkImport/tree/master/NoSQL_NT_Results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17033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2"/>
          <p:cNvSpPr/>
          <p:nvPr/>
        </p:nvSpPr>
        <p:spPr>
          <a:xfrm>
            <a:off x="902085" y="1091201"/>
            <a:ext cx="5716429" cy="481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5400" b="1" dirty="0" smtClean="0">
                <a:ea typeface="Calibri"/>
                <a:cs typeface="Calibri"/>
                <a:sym typeface="Calibri"/>
              </a:rPr>
              <a:t>Cassandra - Scylla</a:t>
            </a:r>
          </a:p>
          <a:p>
            <a:pPr marL="342900" lvl="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4000" b="1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5400" b="1" dirty="0" smtClean="0">
                <a:latin typeface="Calibri"/>
                <a:ea typeface="Calibri"/>
                <a:cs typeface="Calibri"/>
                <a:sym typeface="Calibri"/>
              </a:rPr>
              <a:t>Aerospike</a:t>
            </a:r>
          </a:p>
          <a:p>
            <a:pPr marL="342900" lvl="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5400" b="1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5400" b="1" dirty="0" smtClean="0">
                <a:ea typeface="Calibri"/>
                <a:cs typeface="Calibri"/>
                <a:sym typeface="Calibri"/>
              </a:rPr>
              <a:t>HBase</a:t>
            </a:r>
            <a:endParaRPr lang="ru-RU" sz="5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4" y="6144760"/>
            <a:ext cx="2608489" cy="6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3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2"/>
          <p:cNvSpPr/>
          <p:nvPr/>
        </p:nvSpPr>
        <p:spPr>
          <a:xfrm>
            <a:off x="4562475" y="755485"/>
            <a:ext cx="7384596" cy="3305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4400" b="1" dirty="0" smtClean="0">
                <a:ea typeface="Calibri"/>
                <a:cs typeface="Calibri"/>
                <a:sym typeface="Calibri"/>
              </a:rPr>
              <a:t>Scylla VS </a:t>
            </a:r>
            <a:r>
              <a:rPr lang="en-US" sz="4400" b="1" dirty="0" err="1" smtClean="0">
                <a:ea typeface="Calibri"/>
                <a:cs typeface="Calibri"/>
                <a:sym typeface="Calibri"/>
              </a:rPr>
              <a:t>CockroachDB</a:t>
            </a:r>
            <a:r>
              <a:rPr lang="en-US" sz="4400" b="1" dirty="0" smtClean="0">
                <a:ea typeface="Calibri"/>
                <a:cs typeface="Calibri"/>
                <a:sym typeface="Calibri"/>
              </a:rPr>
              <a:t> – 9x</a:t>
            </a:r>
            <a:endParaRPr lang="en-US" sz="4800" b="1" dirty="0" smtClean="0">
              <a:ea typeface="Calibri"/>
              <a:cs typeface="Calibri"/>
              <a:sym typeface="Calibri"/>
            </a:endParaRPr>
          </a:p>
          <a:p>
            <a:pPr lvl="0">
              <a:lnSpc>
                <a:spcPct val="120000"/>
              </a:lnSpc>
            </a:pPr>
            <a:r>
              <a:rPr lang="ru-RU" sz="1400" b="1" dirty="0">
                <a:ea typeface="Calibri"/>
                <a:cs typeface="Calibri"/>
              </a:rPr>
              <a:t>https://www.scylladb.com/product/benchmarks/scylla-vs-cockroachdb</a:t>
            </a:r>
            <a:endParaRPr lang="en-US" sz="1400" b="1" dirty="0"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sz="4400" b="1" dirty="0">
                <a:ea typeface="Calibri"/>
                <a:cs typeface="Calibri"/>
                <a:sym typeface="Calibri"/>
              </a:rPr>
              <a:t>Scylla </a:t>
            </a:r>
            <a:r>
              <a:rPr lang="en-US" sz="4400" b="1" dirty="0" smtClean="0">
                <a:ea typeface="Calibri"/>
                <a:cs typeface="Calibri"/>
                <a:sym typeface="Calibri"/>
              </a:rPr>
              <a:t>VS </a:t>
            </a:r>
            <a:r>
              <a:rPr lang="en-US" sz="4400" b="1" dirty="0" err="1" smtClean="0">
                <a:ea typeface="Calibri"/>
                <a:cs typeface="Calibri"/>
                <a:sym typeface="Calibri"/>
              </a:rPr>
              <a:t>DynamoDB</a:t>
            </a:r>
            <a:r>
              <a:rPr lang="en-US" sz="4400" b="1" dirty="0" smtClean="0">
                <a:ea typeface="Calibri"/>
                <a:cs typeface="Calibri"/>
                <a:sym typeface="Calibri"/>
              </a:rPr>
              <a:t> </a:t>
            </a:r>
            <a:r>
              <a:rPr lang="en-US" sz="4400" b="1" dirty="0">
                <a:ea typeface="Calibri"/>
                <a:cs typeface="Calibri"/>
                <a:sym typeface="Calibri"/>
              </a:rPr>
              <a:t>– </a:t>
            </a:r>
            <a:r>
              <a:rPr lang="en-US" sz="4400" b="1" dirty="0" smtClean="0">
                <a:ea typeface="Calibri"/>
                <a:cs typeface="Calibri"/>
                <a:sym typeface="Calibri"/>
              </a:rPr>
              <a:t>20x</a:t>
            </a:r>
            <a:endParaRPr lang="en-US" sz="4800" b="1" dirty="0" smtClean="0">
              <a:ea typeface="Calibri"/>
              <a:cs typeface="Calibri"/>
              <a:sym typeface="Calibri"/>
            </a:endParaRPr>
          </a:p>
          <a:p>
            <a:pPr>
              <a:lnSpc>
                <a:spcPct val="120000"/>
              </a:lnSpc>
            </a:pPr>
            <a:r>
              <a:rPr lang="en-US" sz="1400" b="1" dirty="0">
                <a:ea typeface="Calibri"/>
                <a:cs typeface="Calibri"/>
                <a:sym typeface="Calibri"/>
              </a:rPr>
              <a:t>https://</a:t>
            </a:r>
            <a:r>
              <a:rPr lang="en-US" sz="1400" b="1" dirty="0" smtClean="0">
                <a:ea typeface="Calibri"/>
                <a:cs typeface="Calibri"/>
                <a:sym typeface="Calibri"/>
              </a:rPr>
              <a:t>www.scylladb.com/product/benchmarks/dynamodb-benchmark</a:t>
            </a:r>
          </a:p>
          <a:p>
            <a:pPr>
              <a:lnSpc>
                <a:spcPct val="120000"/>
              </a:lnSpc>
            </a:pPr>
            <a:r>
              <a:rPr lang="en-US" sz="4400" b="1" dirty="0" smtClean="0">
                <a:ea typeface="Calibri"/>
                <a:cs typeface="Calibri"/>
                <a:sym typeface="Calibri"/>
              </a:rPr>
              <a:t>Scylla VS </a:t>
            </a:r>
            <a:r>
              <a:rPr lang="en-US" sz="4400" b="1" dirty="0" err="1" smtClean="0">
                <a:ea typeface="Calibri"/>
                <a:cs typeface="Calibri"/>
                <a:sym typeface="Calibri"/>
              </a:rPr>
              <a:t>Bigtable</a:t>
            </a:r>
            <a:r>
              <a:rPr lang="en-US" sz="4400" b="1" dirty="0" smtClean="0">
                <a:ea typeface="Calibri"/>
                <a:cs typeface="Calibri"/>
                <a:sym typeface="Calibri"/>
              </a:rPr>
              <a:t> </a:t>
            </a:r>
            <a:r>
              <a:rPr lang="en-US" sz="4400" b="1" dirty="0">
                <a:ea typeface="Calibri"/>
                <a:cs typeface="Calibri"/>
                <a:sym typeface="Calibri"/>
              </a:rPr>
              <a:t>– 26x</a:t>
            </a:r>
            <a:r>
              <a:rPr lang="en-US" sz="5400" b="1" dirty="0">
                <a:ea typeface="Calibri"/>
                <a:cs typeface="Calibri"/>
                <a:sym typeface="Calibri"/>
              </a:rPr>
              <a:t/>
            </a:r>
            <a:br>
              <a:rPr lang="en-US" sz="5400" b="1" dirty="0">
                <a:ea typeface="Calibri"/>
                <a:cs typeface="Calibri"/>
                <a:sym typeface="Calibri"/>
              </a:rPr>
            </a:br>
            <a:r>
              <a:rPr lang="en-US" sz="1400" b="1" dirty="0">
                <a:ea typeface="Calibri"/>
                <a:cs typeface="Calibri"/>
                <a:sym typeface="Calibri"/>
              </a:rPr>
              <a:t>https://</a:t>
            </a:r>
            <a:r>
              <a:rPr lang="en-US" sz="1400" b="1" dirty="0" smtClean="0">
                <a:ea typeface="Calibri"/>
                <a:cs typeface="Calibri"/>
                <a:sym typeface="Calibri"/>
              </a:rPr>
              <a:t>www.scylladb.com/product/benchmarks/google-cloud-bigtable-benchmark</a:t>
            </a:r>
            <a:endParaRPr lang="ru-RU" sz="1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9000"/>
                    </a14:imgEffect>
                    <a14:imgEffect>
                      <a14:saturation sat="0"/>
                    </a14:imgEffect>
                    <a14:imgEffect>
                      <a14:brightnessContrast contrast="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427" y="965035"/>
            <a:ext cx="3527523" cy="2590933"/>
          </a:xfrm>
          <a:prstGeom prst="rect">
            <a:avLst/>
          </a:prstGeom>
        </p:spPr>
      </p:pic>
      <p:sp>
        <p:nvSpPr>
          <p:cNvPr id="5" name="Google Shape;90;p2"/>
          <p:cNvSpPr/>
          <p:nvPr/>
        </p:nvSpPr>
        <p:spPr>
          <a:xfrm>
            <a:off x="322213" y="3707401"/>
            <a:ext cx="4171950" cy="260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b="1" dirty="0" smtClean="0">
                <a:latin typeface="Calibri"/>
                <a:ea typeface="Calibri"/>
                <a:cs typeface="Calibri"/>
                <a:sym typeface="Calibri"/>
              </a:rPr>
              <a:t>SCYLLA</a:t>
            </a:r>
            <a:r>
              <a:rPr lang="en-US" sz="2400" b="1" dirty="0" smtClean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400" b="1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 smtClean="0">
                <a:latin typeface="Calibri"/>
                <a:ea typeface="Calibri"/>
                <a:cs typeface="Calibri"/>
                <a:sym typeface="Calibri"/>
              </a:rPr>
              <a:t>Open-source distributed NoSQL wide-column data store</a:t>
            </a:r>
          </a:p>
          <a:p>
            <a:pPr algn="ctr">
              <a:lnSpc>
                <a:spcPct val="120000"/>
              </a:lnSpc>
            </a:pPr>
            <a:r>
              <a:rPr lang="en-US" sz="2400" b="1" dirty="0" smtClean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ru-RU" sz="2400" b="1" dirty="0" smtClean="0">
                <a:latin typeface="Calibri"/>
                <a:ea typeface="Calibri"/>
                <a:cs typeface="Calibri"/>
                <a:sym typeface="Calibri"/>
              </a:rPr>
              <a:t> : 0</a:t>
            </a:r>
            <a:br>
              <a:rPr lang="ru-RU" sz="2400" b="1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400" b="1" dirty="0" smtClean="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2400" b="1" dirty="0" smtClean="0">
                <a:latin typeface="Calibri"/>
                <a:ea typeface="Calibri"/>
                <a:cs typeface="Calibri"/>
                <a:sym typeface="Calibri"/>
              </a:rPr>
              <a:t>WINS : LOSSES</a:t>
            </a:r>
            <a:endParaRPr lang="ru-RU"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4" y="6144760"/>
            <a:ext cx="2608489" cy="6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6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9000"/>
                    </a14:imgEffect>
                    <a14:imgEffect>
                      <a14:colorTemperature colorTemp="7735"/>
                    </a14:imgEffect>
                    <a14:imgEffect>
                      <a14:saturation sat="0"/>
                    </a14:imgEffect>
                    <a14:imgEffect>
                      <a14:brightnessContrast bright="8000" contrast="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3050" y="857250"/>
            <a:ext cx="8715375" cy="528751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4" y="6144760"/>
            <a:ext cx="2608489" cy="607778"/>
          </a:xfrm>
          <a:prstGeom prst="rect">
            <a:avLst/>
          </a:prstGeom>
        </p:spPr>
      </p:pic>
      <p:sp>
        <p:nvSpPr>
          <p:cNvPr id="4" name="Google Shape;90;p2"/>
          <p:cNvSpPr/>
          <p:nvPr/>
        </p:nvSpPr>
        <p:spPr>
          <a:xfrm>
            <a:off x="3354999" y="234858"/>
            <a:ext cx="5482003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ru-RU" sz="2400" b="1" dirty="0" smtClean="0">
                <a:latin typeface="Calibri"/>
                <a:ea typeface="Calibri"/>
                <a:cs typeface="Calibri"/>
                <a:sym typeface="Calibri"/>
              </a:rPr>
              <a:t>Где проблема?</a:t>
            </a:r>
            <a:endParaRPr lang="ru-RU" sz="24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028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0;p2"/>
          <p:cNvSpPr/>
          <p:nvPr/>
        </p:nvSpPr>
        <p:spPr>
          <a:xfrm>
            <a:off x="2737338" y="424577"/>
            <a:ext cx="7930662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2400" b="1" dirty="0">
                <a:latin typeface="Calibri"/>
                <a:ea typeface="Calibri"/>
                <a:cs typeface="Calibri"/>
                <a:sym typeface="Calibri"/>
              </a:rPr>
              <a:t>Мировой объем производства дисков 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ru-RU" sz="2400" b="1" dirty="0" err="1">
                <a:latin typeface="Calibri"/>
                <a:ea typeface="Calibri"/>
                <a:cs typeface="Calibri"/>
                <a:sym typeface="Calibri"/>
              </a:rPr>
              <a:t>Зетабайты</a:t>
            </a:r>
            <a:r>
              <a:rPr lang="ru-RU" sz="2400" b="1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567" y="884658"/>
            <a:ext cx="8345631" cy="5182768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/>
          <p:nvPr/>
        </p:nvCxnSpPr>
        <p:spPr>
          <a:xfrm flipH="1">
            <a:off x="7555524" y="1455980"/>
            <a:ext cx="8793" cy="442253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90;p2"/>
          <p:cNvSpPr/>
          <p:nvPr/>
        </p:nvSpPr>
        <p:spPr>
          <a:xfrm>
            <a:off x="7564317" y="1340151"/>
            <a:ext cx="1186961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прогноз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4" y="6144760"/>
            <a:ext cx="2608489" cy="6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0;p2"/>
          <p:cNvSpPr/>
          <p:nvPr/>
        </p:nvSpPr>
        <p:spPr>
          <a:xfrm>
            <a:off x="3354999" y="234858"/>
            <a:ext cx="5482003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2400" b="1" dirty="0" smtClean="0">
                <a:latin typeface="Calibri"/>
                <a:ea typeface="Calibri"/>
                <a:cs typeface="Calibri"/>
                <a:sym typeface="Calibri"/>
              </a:rPr>
              <a:t>IN-MEMORY READ OPS</a:t>
            </a:r>
            <a:endParaRPr lang="ru-RU"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" y="1114425"/>
            <a:ext cx="11249026" cy="5105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4" y="6144760"/>
            <a:ext cx="2608489" cy="6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6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0;p2"/>
          <p:cNvSpPr/>
          <p:nvPr/>
        </p:nvSpPr>
        <p:spPr>
          <a:xfrm>
            <a:off x="4371975" y="1100726"/>
            <a:ext cx="7820025" cy="223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400" b="1" dirty="0" smtClean="0">
                <a:ea typeface="Calibri"/>
                <a:cs typeface="Calibri"/>
                <a:sym typeface="Calibri"/>
              </a:rPr>
              <a:t>Aerospike VS </a:t>
            </a:r>
            <a:r>
              <a:rPr lang="en-US" sz="4400" b="1" dirty="0" err="1">
                <a:ea typeface="Calibri"/>
                <a:cs typeface="Calibri"/>
                <a:sym typeface="Calibri"/>
              </a:rPr>
              <a:t>RockDB</a:t>
            </a:r>
            <a:r>
              <a:rPr lang="en-US" sz="4400" b="1" dirty="0">
                <a:ea typeface="Calibri"/>
                <a:cs typeface="Calibri"/>
                <a:sym typeface="Calibri"/>
              </a:rPr>
              <a:t> </a:t>
            </a:r>
            <a:r>
              <a:rPr lang="en-US" sz="4400" b="1" dirty="0" smtClean="0">
                <a:ea typeface="Calibri"/>
                <a:cs typeface="Calibri"/>
                <a:sym typeface="Calibri"/>
              </a:rPr>
              <a:t>– 4x</a:t>
            </a:r>
          </a:p>
          <a:p>
            <a:pPr>
              <a:lnSpc>
                <a:spcPct val="120000"/>
              </a:lnSpc>
            </a:pPr>
            <a:r>
              <a:rPr lang="en-US" sz="1400" b="1" dirty="0" smtClean="0">
                <a:ea typeface="Calibri"/>
                <a:cs typeface="Calibri"/>
                <a:sym typeface="Calibri"/>
              </a:rPr>
              <a:t>https</a:t>
            </a:r>
            <a:r>
              <a:rPr lang="en-US" sz="1400" b="1" dirty="0">
                <a:ea typeface="Calibri"/>
                <a:cs typeface="Calibri"/>
                <a:sym typeface="Calibri"/>
              </a:rPr>
              <a:t>://</a:t>
            </a:r>
            <a:r>
              <a:rPr lang="en-US" sz="1400" b="1" dirty="0" smtClean="0">
                <a:ea typeface="Calibri"/>
                <a:cs typeface="Calibri"/>
                <a:sym typeface="Calibri"/>
              </a:rPr>
              <a:t>aerospike.com/lp/five-signs-you-have-outgrown-redis</a:t>
            </a:r>
          </a:p>
          <a:p>
            <a:pPr>
              <a:lnSpc>
                <a:spcPct val="120000"/>
              </a:lnSpc>
            </a:pPr>
            <a:r>
              <a:rPr lang="en-US" sz="4400" b="1" dirty="0" smtClean="0">
                <a:ea typeface="Calibri"/>
                <a:cs typeface="Calibri"/>
                <a:sym typeface="Calibri"/>
              </a:rPr>
              <a:t>Aerospike VS </a:t>
            </a:r>
            <a:r>
              <a:rPr lang="en-US" sz="4400" b="1" dirty="0" err="1" smtClean="0">
                <a:ea typeface="Calibri"/>
                <a:cs typeface="Calibri"/>
                <a:sym typeface="Calibri"/>
              </a:rPr>
              <a:t>Couchbase</a:t>
            </a:r>
            <a:r>
              <a:rPr lang="en-US" sz="4400" b="1" dirty="0" smtClean="0">
                <a:ea typeface="Calibri"/>
                <a:cs typeface="Calibri"/>
                <a:sym typeface="Calibri"/>
              </a:rPr>
              <a:t> – 3.6x</a:t>
            </a:r>
            <a:r>
              <a:rPr lang="en-US" sz="5400" b="1" dirty="0" smtClean="0">
                <a:ea typeface="Calibri"/>
                <a:cs typeface="Calibri"/>
                <a:sym typeface="Calibri"/>
              </a:rPr>
              <a:t/>
            </a:r>
            <a:br>
              <a:rPr lang="en-US" sz="5400" b="1" dirty="0" smtClean="0">
                <a:ea typeface="Calibri"/>
                <a:cs typeface="Calibri"/>
                <a:sym typeface="Calibri"/>
              </a:rPr>
            </a:br>
            <a:r>
              <a:rPr lang="en-US" sz="1400" b="1" dirty="0" smtClean="0">
                <a:ea typeface="Calibri"/>
                <a:cs typeface="Calibri"/>
                <a:sym typeface="Calibri"/>
              </a:rPr>
              <a:t>https://aerospike.com/lp/database-benchmark-aerospike-vs-couchbase</a:t>
            </a:r>
            <a:endParaRPr lang="ru-RU" sz="1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9000"/>
                    </a14:imgEffect>
                    <a14:imgEffect>
                      <a14:saturation sat="4000"/>
                    </a14:imgEffect>
                    <a14:imgEffect>
                      <a14:brightnessContrast contras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377" y="1075326"/>
            <a:ext cx="3641824" cy="2540131"/>
          </a:xfrm>
          <a:prstGeom prst="rect">
            <a:avLst/>
          </a:prstGeom>
        </p:spPr>
      </p:pic>
      <p:sp>
        <p:nvSpPr>
          <p:cNvPr id="5" name="Google Shape;90;p2"/>
          <p:cNvSpPr/>
          <p:nvPr/>
        </p:nvSpPr>
        <p:spPr>
          <a:xfrm>
            <a:off x="184101" y="3758201"/>
            <a:ext cx="4270375" cy="260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b="1" dirty="0" smtClean="0">
                <a:latin typeface="Calibri"/>
                <a:ea typeface="Calibri"/>
                <a:cs typeface="Calibri"/>
                <a:sym typeface="Calibri"/>
              </a:rPr>
              <a:t>AEROSPIKE</a:t>
            </a:r>
            <a:r>
              <a:rPr lang="en-US" b="1" dirty="0" smtClean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b="1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 smtClean="0">
                <a:latin typeface="Calibri"/>
                <a:ea typeface="Calibri"/>
                <a:cs typeface="Calibri"/>
                <a:sym typeface="Calibri"/>
              </a:rPr>
              <a:t>Flash optimized open source distributed NoSQL key-value DB</a:t>
            </a:r>
            <a:endParaRPr lang="ru-RU" sz="2400" b="1" dirty="0" smtClean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lnSpc>
                <a:spcPct val="120000"/>
              </a:lnSpc>
            </a:pPr>
            <a:r>
              <a:rPr lang="en-US" sz="2400" b="1" dirty="0" smtClean="0"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ru-RU" sz="2400" b="1" dirty="0" smtClean="0">
                <a:latin typeface="Calibri"/>
                <a:ea typeface="Calibri"/>
                <a:cs typeface="Calibri"/>
                <a:sym typeface="Calibri"/>
              </a:rPr>
              <a:t>: 0</a:t>
            </a:r>
            <a:br>
              <a:rPr lang="ru-RU" sz="2400" b="1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ru-RU" sz="2400" b="1" dirty="0" smtClean="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2400" b="1" dirty="0" smtClean="0">
                <a:latin typeface="Calibri"/>
                <a:ea typeface="Calibri"/>
                <a:cs typeface="Calibri"/>
                <a:sym typeface="Calibri"/>
              </a:rPr>
              <a:t>WINS : LOSSES</a:t>
            </a:r>
            <a:endParaRPr lang="ru-RU"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24" y="6144760"/>
            <a:ext cx="2608489" cy="6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6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19286" y="2391822"/>
            <a:ext cx="235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Cassandra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86600" y="2270108"/>
            <a:ext cx="235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HBase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100" y="97377"/>
            <a:ext cx="2611159" cy="6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5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6468</TotalTime>
  <Words>415</Words>
  <Application>Microsoft Office PowerPoint</Application>
  <PresentationFormat>Широкоэкранный</PresentationFormat>
  <Paragraphs>102</Paragraphs>
  <Slides>29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Amiri Quran</vt:lpstr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ВЗВЕШИВАНИЕ</vt:lpstr>
      <vt:lpstr>Презентация PowerPoint</vt:lpstr>
      <vt:lpstr>Презентация PowerPoint</vt:lpstr>
      <vt:lpstr>ENVIRONMENT &amp; DATA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Липовой Данил Владимирович</dc:creator>
  <cp:lastModifiedBy>Липовой Данил Владимирович</cp:lastModifiedBy>
  <cp:revision>139</cp:revision>
  <dcterms:created xsi:type="dcterms:W3CDTF">2020-07-29T10:32:35Z</dcterms:created>
  <dcterms:modified xsi:type="dcterms:W3CDTF">2021-09-13T11:30:47Z</dcterms:modified>
</cp:coreProperties>
</file>